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  <p:sldId id="259" r:id="rId6"/>
    <p:sldId id="262" r:id="rId7"/>
    <p:sldId id="261" r:id="rId8"/>
    <p:sldId id="263" r:id="rId9"/>
    <p:sldId id="264" r:id="rId10"/>
    <p:sldId id="333" r:id="rId11"/>
    <p:sldId id="329" r:id="rId12"/>
    <p:sldId id="301" r:id="rId13"/>
    <p:sldId id="293" r:id="rId14"/>
  </p:sldIdLst>
  <p:sldSz cx="18288000" cy="10287000"/>
  <p:notesSz cx="6858000" cy="9144000"/>
  <p:embeddedFontLst>
    <p:embeddedFont>
      <p:font typeface="Carmen Sans" panose="020B0604020202020204" charset="-127"/>
      <p:regular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Public Sans" panose="020B0604020202020204" charset="0"/>
      <p:regular r:id="rId20"/>
    </p:embeddedFont>
    <p:embeddedFont>
      <p:font typeface="Public Sans Bold" panose="020B0604020202020204" charset="0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13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C3D50F6-37C7-43DE-BD00-59E7B810D05E}" v="5" dt="2023-07-19T22:56:50.31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2" d="100"/>
          <a:sy n="72" d="100"/>
        </p:scale>
        <p:origin x="65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4.fntdata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font" Target="fonts/font7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3.fntdata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font" Target="fonts/font1.fntdata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font" Target="fonts/font5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32">
            <a:extLst>
              <a:ext uri="{FF2B5EF4-FFF2-40B4-BE49-F238E27FC236}">
                <a16:creationId xmlns:a16="http://schemas.microsoft.com/office/drawing/2014/main" id="{2C801149-3A39-EAEA-8133-CBD9D74F90A7}"/>
              </a:ext>
            </a:extLst>
          </p:cNvPr>
          <p:cNvGrpSpPr/>
          <p:nvPr userDrawn="1"/>
        </p:nvGrpSpPr>
        <p:grpSpPr>
          <a:xfrm>
            <a:off x="514350" y="650321"/>
            <a:ext cx="17259300" cy="9258300"/>
            <a:chOff x="0" y="0"/>
            <a:chExt cx="35046050" cy="18799537"/>
          </a:xfrm>
        </p:grpSpPr>
        <p:sp>
          <p:nvSpPr>
            <p:cNvPr id="8" name="Freeform 33">
              <a:extLst>
                <a:ext uri="{FF2B5EF4-FFF2-40B4-BE49-F238E27FC236}">
                  <a16:creationId xmlns:a16="http://schemas.microsoft.com/office/drawing/2014/main" id="{60217282-91C1-E4BA-7300-B652EB3313A4}"/>
                </a:ext>
              </a:extLst>
            </p:cNvPr>
            <p:cNvSpPr/>
            <p:nvPr/>
          </p:nvSpPr>
          <p:spPr>
            <a:xfrm>
              <a:off x="0" y="0"/>
              <a:ext cx="35046050" cy="18799536"/>
            </a:xfrm>
            <a:custGeom>
              <a:avLst/>
              <a:gdLst/>
              <a:ahLst/>
              <a:cxnLst/>
              <a:rect l="l" t="t" r="r" b="b"/>
              <a:pathLst>
                <a:path w="35046050" h="18799536">
                  <a:moveTo>
                    <a:pt x="0" y="0"/>
                  </a:moveTo>
                  <a:lnTo>
                    <a:pt x="0" y="18799536"/>
                  </a:lnTo>
                  <a:lnTo>
                    <a:pt x="35046050" y="18799536"/>
                  </a:lnTo>
                  <a:lnTo>
                    <a:pt x="35046050" y="0"/>
                  </a:lnTo>
                  <a:lnTo>
                    <a:pt x="0" y="0"/>
                  </a:lnTo>
                  <a:close/>
                  <a:moveTo>
                    <a:pt x="34985089" y="18738577"/>
                  </a:moveTo>
                  <a:lnTo>
                    <a:pt x="59690" y="18738577"/>
                  </a:lnTo>
                  <a:lnTo>
                    <a:pt x="59690" y="59690"/>
                  </a:lnTo>
                  <a:lnTo>
                    <a:pt x="34985089" y="59690"/>
                  </a:lnTo>
                  <a:lnTo>
                    <a:pt x="34985089" y="18738577"/>
                  </a:lnTo>
                  <a:close/>
                </a:path>
              </a:pathLst>
            </a:custGeom>
            <a:solidFill>
              <a:srgbClr val="00B0EB"/>
            </a:solidFill>
          </p:spPr>
        </p:sp>
      </p:grpSp>
      <p:pic>
        <p:nvPicPr>
          <p:cNvPr id="9" name="Picture 34">
            <a:extLst>
              <a:ext uri="{FF2B5EF4-FFF2-40B4-BE49-F238E27FC236}">
                <a16:creationId xmlns:a16="http://schemas.microsoft.com/office/drawing/2014/main" id="{A64B0E42-DA55-7562-A496-8941BF6BBEE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15971332" y="7555625"/>
            <a:ext cx="1918943" cy="1356853"/>
          </a:xfrm>
          <a:prstGeom prst="rect">
            <a:avLst/>
          </a:prstGeom>
        </p:spPr>
      </p:pic>
      <p:sp>
        <p:nvSpPr>
          <p:cNvPr id="10" name="TextBox 35">
            <a:extLst>
              <a:ext uri="{FF2B5EF4-FFF2-40B4-BE49-F238E27FC236}">
                <a16:creationId xmlns:a16="http://schemas.microsoft.com/office/drawing/2014/main" id="{A02FD0E9-A826-B63C-07EF-89E723024EAE}"/>
              </a:ext>
            </a:extLst>
          </p:cNvPr>
          <p:cNvSpPr txBox="1"/>
          <p:nvPr userDrawn="1"/>
        </p:nvSpPr>
        <p:spPr>
          <a:xfrm>
            <a:off x="10758670" y="9257276"/>
            <a:ext cx="6884105" cy="2882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960"/>
              </a:lnSpc>
            </a:pPr>
            <a:r>
              <a:rPr lang="en-US" sz="1400" spc="280">
                <a:solidFill>
                  <a:srgbClr val="444342"/>
                </a:solidFill>
                <a:latin typeface="Carmen Sans"/>
              </a:rPr>
              <a:t>www.whythinkdev.com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57800" y="1333500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76600" y="3486704"/>
            <a:ext cx="11734800" cy="527422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7" name="Group 32">
            <a:extLst>
              <a:ext uri="{FF2B5EF4-FFF2-40B4-BE49-F238E27FC236}">
                <a16:creationId xmlns:a16="http://schemas.microsoft.com/office/drawing/2014/main" id="{2C801149-3A39-EAEA-8133-CBD9D74F90A7}"/>
              </a:ext>
            </a:extLst>
          </p:cNvPr>
          <p:cNvGrpSpPr/>
          <p:nvPr userDrawn="1"/>
        </p:nvGrpSpPr>
        <p:grpSpPr>
          <a:xfrm>
            <a:off x="514350" y="650321"/>
            <a:ext cx="17259300" cy="9258300"/>
            <a:chOff x="0" y="0"/>
            <a:chExt cx="35046050" cy="18799537"/>
          </a:xfrm>
        </p:grpSpPr>
        <p:sp>
          <p:nvSpPr>
            <p:cNvPr id="8" name="Freeform 33">
              <a:extLst>
                <a:ext uri="{FF2B5EF4-FFF2-40B4-BE49-F238E27FC236}">
                  <a16:creationId xmlns:a16="http://schemas.microsoft.com/office/drawing/2014/main" id="{60217282-91C1-E4BA-7300-B652EB3313A4}"/>
                </a:ext>
              </a:extLst>
            </p:cNvPr>
            <p:cNvSpPr/>
            <p:nvPr/>
          </p:nvSpPr>
          <p:spPr>
            <a:xfrm>
              <a:off x="0" y="0"/>
              <a:ext cx="35046050" cy="18799536"/>
            </a:xfrm>
            <a:custGeom>
              <a:avLst/>
              <a:gdLst/>
              <a:ahLst/>
              <a:cxnLst/>
              <a:rect l="l" t="t" r="r" b="b"/>
              <a:pathLst>
                <a:path w="35046050" h="18799536">
                  <a:moveTo>
                    <a:pt x="0" y="0"/>
                  </a:moveTo>
                  <a:lnTo>
                    <a:pt x="0" y="18799536"/>
                  </a:lnTo>
                  <a:lnTo>
                    <a:pt x="35046050" y="18799536"/>
                  </a:lnTo>
                  <a:lnTo>
                    <a:pt x="35046050" y="0"/>
                  </a:lnTo>
                  <a:lnTo>
                    <a:pt x="0" y="0"/>
                  </a:lnTo>
                  <a:close/>
                  <a:moveTo>
                    <a:pt x="34985089" y="18738577"/>
                  </a:moveTo>
                  <a:lnTo>
                    <a:pt x="59690" y="18738577"/>
                  </a:lnTo>
                  <a:lnTo>
                    <a:pt x="59690" y="59690"/>
                  </a:lnTo>
                  <a:lnTo>
                    <a:pt x="34985089" y="59690"/>
                  </a:lnTo>
                  <a:lnTo>
                    <a:pt x="34985089" y="18738577"/>
                  </a:lnTo>
                  <a:close/>
                </a:path>
              </a:pathLst>
            </a:custGeom>
            <a:solidFill>
              <a:srgbClr val="00B0EB"/>
            </a:solidFill>
          </p:spPr>
        </p:sp>
      </p:grpSp>
      <p:pic>
        <p:nvPicPr>
          <p:cNvPr id="9" name="Picture 34">
            <a:extLst>
              <a:ext uri="{FF2B5EF4-FFF2-40B4-BE49-F238E27FC236}">
                <a16:creationId xmlns:a16="http://schemas.microsoft.com/office/drawing/2014/main" id="{A64B0E42-DA55-7562-A496-8941BF6BBEE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15971332" y="7555625"/>
            <a:ext cx="1918943" cy="1356853"/>
          </a:xfrm>
          <a:prstGeom prst="rect">
            <a:avLst/>
          </a:prstGeom>
        </p:spPr>
      </p:pic>
      <p:sp>
        <p:nvSpPr>
          <p:cNvPr id="10" name="TextBox 35">
            <a:extLst>
              <a:ext uri="{FF2B5EF4-FFF2-40B4-BE49-F238E27FC236}">
                <a16:creationId xmlns:a16="http://schemas.microsoft.com/office/drawing/2014/main" id="{A02FD0E9-A826-B63C-07EF-89E723024EAE}"/>
              </a:ext>
            </a:extLst>
          </p:cNvPr>
          <p:cNvSpPr txBox="1"/>
          <p:nvPr userDrawn="1"/>
        </p:nvSpPr>
        <p:spPr>
          <a:xfrm>
            <a:off x="10758670" y="9257276"/>
            <a:ext cx="6884105" cy="2882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960"/>
              </a:lnSpc>
            </a:pPr>
            <a:r>
              <a:rPr lang="en-US" sz="1400" spc="280">
                <a:solidFill>
                  <a:srgbClr val="444342"/>
                </a:solidFill>
                <a:latin typeface="Carmen Sans"/>
              </a:rPr>
              <a:t>www.whythinkdev.com</a:t>
            </a:r>
          </a:p>
        </p:txBody>
      </p:sp>
    </p:spTree>
    <p:extLst>
      <p:ext uri="{BB962C8B-B14F-4D97-AF65-F5344CB8AC3E}">
        <p14:creationId xmlns:p14="http://schemas.microsoft.com/office/powerpoint/2010/main" val="3747496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14350" y="514350"/>
            <a:ext cx="17259300" cy="9258300"/>
            <a:chOff x="0" y="0"/>
            <a:chExt cx="35046050" cy="1879953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5046050" cy="18799536"/>
            </a:xfrm>
            <a:custGeom>
              <a:avLst/>
              <a:gdLst/>
              <a:ahLst/>
              <a:cxnLst/>
              <a:rect l="l" t="t" r="r" b="b"/>
              <a:pathLst>
                <a:path w="35046050" h="18799536">
                  <a:moveTo>
                    <a:pt x="0" y="0"/>
                  </a:moveTo>
                  <a:lnTo>
                    <a:pt x="0" y="18799536"/>
                  </a:lnTo>
                  <a:lnTo>
                    <a:pt x="35046050" y="18799536"/>
                  </a:lnTo>
                  <a:lnTo>
                    <a:pt x="35046050" y="0"/>
                  </a:lnTo>
                  <a:lnTo>
                    <a:pt x="0" y="0"/>
                  </a:lnTo>
                  <a:close/>
                  <a:moveTo>
                    <a:pt x="34985089" y="18738577"/>
                  </a:moveTo>
                  <a:lnTo>
                    <a:pt x="59690" y="18738577"/>
                  </a:lnTo>
                  <a:lnTo>
                    <a:pt x="59690" y="59690"/>
                  </a:lnTo>
                  <a:lnTo>
                    <a:pt x="34985089" y="59690"/>
                  </a:lnTo>
                  <a:lnTo>
                    <a:pt x="34985089" y="18738577"/>
                  </a:lnTo>
                  <a:close/>
                </a:path>
              </a:pathLst>
            </a:custGeom>
            <a:solidFill>
              <a:srgbClr val="00B0EB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6465050" y="4271465"/>
            <a:ext cx="11308600" cy="8831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768"/>
              </a:lnSpc>
            </a:pPr>
            <a:r>
              <a:rPr lang="en-US" sz="6768" dirty="0">
                <a:solidFill>
                  <a:srgbClr val="05132D"/>
                </a:solidFill>
                <a:latin typeface="Carmen Sans"/>
              </a:rPr>
              <a:t>The Art of the Interview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312063" y="7812017"/>
            <a:ext cx="7267140" cy="13097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99"/>
              </a:lnSpc>
            </a:pPr>
            <a:r>
              <a:rPr lang="en-US" sz="2499" spc="499" dirty="0">
                <a:solidFill>
                  <a:srgbClr val="05132D"/>
                </a:solidFill>
                <a:latin typeface="Carmen Sans"/>
              </a:rPr>
              <a:t>Jason Roberts</a:t>
            </a:r>
          </a:p>
          <a:p>
            <a:pPr>
              <a:lnSpc>
                <a:spcPts val="3499"/>
              </a:lnSpc>
            </a:pPr>
            <a:r>
              <a:rPr lang="en-US" sz="2499" spc="499" dirty="0">
                <a:solidFill>
                  <a:srgbClr val="05132D"/>
                </a:solidFill>
                <a:latin typeface="Carmen Sans"/>
              </a:rPr>
              <a:t>July 19, 2023</a:t>
            </a:r>
          </a:p>
          <a:p>
            <a:pPr>
              <a:lnSpc>
                <a:spcPts val="3499"/>
              </a:lnSpc>
            </a:pPr>
            <a:endParaRPr lang="en-US" sz="2499" spc="499" dirty="0">
              <a:solidFill>
                <a:srgbClr val="05132D"/>
              </a:solidFill>
              <a:latin typeface="Carmen Sans"/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3985479" y="7045520"/>
            <a:ext cx="3640712" cy="257428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A7DB1FB-1F85-BD6B-A291-08D296E205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200" y="2743415"/>
            <a:ext cx="3383573" cy="482235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286000" y="202677"/>
            <a:ext cx="116586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7160" tIns="68580" rIns="137160" bIns="6858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Osaka" pitchFamily="-8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Osaka" pitchFamily="-8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Osaka" pitchFamily="-8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Osaka" pitchFamily="-80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Osaka" pitchFamily="-8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Osaka" pitchFamily="-8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Osaka" pitchFamily="-8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Osaka" pitchFamily="-80" charset="-128"/>
              </a:defRPr>
            </a:lvl9pPr>
          </a:lstStyle>
          <a:p>
            <a:pPr defTabSz="1371600" eaLnBrk="1" hangingPunct="1">
              <a:defRPr/>
            </a:pPr>
            <a:endParaRPr lang="en-US" altLang="en-US" sz="5400" kern="0" dirty="0">
              <a:solidFill>
                <a:srgbClr val="000000"/>
              </a:solidFill>
              <a:latin typeface="Myriad Pro" pitchFamily="34" charset="0"/>
              <a:ea typeface="Osak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09600" y="983457"/>
            <a:ext cx="9677400" cy="1143000"/>
          </a:xfrm>
        </p:spPr>
        <p:txBody>
          <a:bodyPr>
            <a:noAutofit/>
          </a:bodyPr>
          <a:lstStyle/>
          <a:p>
            <a:pPr algn="l"/>
            <a:r>
              <a:rPr lang="en-US" sz="4800" b="1" dirty="0">
                <a:latin typeface="Myriad Pro" pitchFamily="34" charset="0"/>
              </a:rPr>
              <a:t>Qualities of Powerful Questions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818707" y="3286797"/>
            <a:ext cx="9296400" cy="4589463"/>
          </a:xfrm>
        </p:spPr>
        <p:txBody>
          <a:bodyPr>
            <a:normAutofit lnSpcReduction="10000"/>
          </a:bodyPr>
          <a:lstStyle/>
          <a:p>
            <a:pPr>
              <a:spcBef>
                <a:spcPts val="1800"/>
              </a:spcBef>
            </a:pPr>
            <a:r>
              <a:rPr lang="en-US" sz="4200" dirty="0">
                <a:latin typeface="Myriad Pro" pitchFamily="34" charset="0"/>
                <a:ea typeface="Osaka" charset="0"/>
                <a:cs typeface="Osaka" charset="0"/>
              </a:rPr>
              <a:t>Succinct and Focused</a:t>
            </a:r>
          </a:p>
          <a:p>
            <a:pPr>
              <a:spcBef>
                <a:spcPts val="1800"/>
              </a:spcBef>
            </a:pPr>
            <a:r>
              <a:rPr lang="en-US" sz="4200" dirty="0">
                <a:latin typeface="Myriad Pro" pitchFamily="34" charset="0"/>
                <a:ea typeface="Osaka" charset="0"/>
                <a:cs typeface="Osaka" charset="0"/>
              </a:rPr>
              <a:t>Transparent in Origin</a:t>
            </a:r>
          </a:p>
          <a:p>
            <a:pPr>
              <a:spcBef>
                <a:spcPts val="1800"/>
              </a:spcBef>
            </a:pPr>
            <a:r>
              <a:rPr lang="en-US" sz="4200" dirty="0">
                <a:latin typeface="Myriad Pro" pitchFamily="34" charset="0"/>
                <a:ea typeface="Osaka" charset="0"/>
                <a:cs typeface="Osaka" charset="0"/>
              </a:rPr>
              <a:t>Non-judgmental</a:t>
            </a:r>
          </a:p>
          <a:p>
            <a:pPr>
              <a:spcBef>
                <a:spcPts val="1800"/>
              </a:spcBef>
            </a:pPr>
            <a:r>
              <a:rPr lang="en-US" sz="4200" dirty="0">
                <a:latin typeface="Myriad Pro" pitchFamily="34" charset="0"/>
                <a:ea typeface="Osaka" charset="0"/>
                <a:cs typeface="Osaka" charset="0"/>
              </a:rPr>
              <a:t>Intentional and goal oriented</a:t>
            </a:r>
          </a:p>
          <a:p>
            <a:pPr>
              <a:spcBef>
                <a:spcPts val="1800"/>
              </a:spcBef>
            </a:pPr>
            <a:r>
              <a:rPr lang="en-US" sz="4200" dirty="0">
                <a:latin typeface="Myriad Pro" pitchFamily="34" charset="0"/>
                <a:ea typeface="Osaka" charset="0"/>
                <a:cs typeface="Osaka" charset="0"/>
              </a:rPr>
              <a:t>Grounded in solutions and not defense</a:t>
            </a:r>
          </a:p>
          <a:p>
            <a:pPr marL="0" indent="0">
              <a:spcBef>
                <a:spcPts val="1800"/>
              </a:spcBef>
              <a:buNone/>
            </a:pPr>
            <a:endParaRPr lang="en-US" sz="4200" dirty="0">
              <a:latin typeface="Myriad Pro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4FB8C3B-8EE5-4F73-88F6-7AD134EBE4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53600" y="3261233"/>
            <a:ext cx="7359417" cy="4418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49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5410200" y="4806548"/>
            <a:ext cx="7182580" cy="0"/>
          </a:xfrm>
          <a:prstGeom prst="line">
            <a:avLst/>
          </a:prstGeom>
          <a:ln w="9525" cap="rnd">
            <a:solidFill>
              <a:srgbClr val="14110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" name="AutoShape 3"/>
          <p:cNvSpPr/>
          <p:nvPr/>
        </p:nvSpPr>
        <p:spPr>
          <a:xfrm>
            <a:off x="5410200" y="6695673"/>
            <a:ext cx="7182580" cy="0"/>
          </a:xfrm>
          <a:prstGeom prst="line">
            <a:avLst/>
          </a:prstGeom>
          <a:ln w="9525" cap="rnd">
            <a:solidFill>
              <a:srgbClr val="14110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" name="AutoShape 4"/>
          <p:cNvSpPr/>
          <p:nvPr/>
        </p:nvSpPr>
        <p:spPr>
          <a:xfrm>
            <a:off x="5410200" y="8584798"/>
            <a:ext cx="7182580" cy="0"/>
          </a:xfrm>
          <a:prstGeom prst="line">
            <a:avLst/>
          </a:prstGeom>
          <a:ln w="9525" cap="rnd">
            <a:solidFill>
              <a:srgbClr val="14110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" name="AutoShape 6"/>
          <p:cNvSpPr/>
          <p:nvPr/>
        </p:nvSpPr>
        <p:spPr>
          <a:xfrm>
            <a:off x="5410200" y="2917423"/>
            <a:ext cx="7182580" cy="0"/>
          </a:xfrm>
          <a:prstGeom prst="line">
            <a:avLst/>
          </a:prstGeom>
          <a:ln w="9525" cap="rnd">
            <a:solidFill>
              <a:srgbClr val="14110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11846150" y="3493436"/>
            <a:ext cx="746630" cy="746630"/>
            <a:chOff x="0" y="0"/>
            <a:chExt cx="995507" cy="995507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995507" cy="995507"/>
            </a:xfrm>
            <a:prstGeom prst="rect">
              <a:avLst/>
            </a:prstGeom>
          </p:spPr>
        </p:pic>
        <p:grpSp>
          <p:nvGrpSpPr>
            <p:cNvPr id="9" name="Group 9"/>
            <p:cNvGrpSpPr/>
            <p:nvPr/>
          </p:nvGrpSpPr>
          <p:grpSpPr>
            <a:xfrm>
              <a:off x="277960" y="415648"/>
              <a:ext cx="439586" cy="164210"/>
              <a:chOff x="0" y="0"/>
              <a:chExt cx="1149116" cy="42926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-5080"/>
                <a:ext cx="1149116" cy="434340"/>
              </a:xfrm>
              <a:custGeom>
                <a:avLst/>
                <a:gdLst/>
                <a:ahLst/>
                <a:cxnLst/>
                <a:rect l="l" t="t" r="r" b="b"/>
                <a:pathLst>
                  <a:path w="1149116" h="434340">
                    <a:moveTo>
                      <a:pt x="1131336" y="187960"/>
                    </a:moveTo>
                    <a:lnTo>
                      <a:pt x="869716" y="11430"/>
                    </a:lnTo>
                    <a:cubicBezTo>
                      <a:pt x="851936" y="0"/>
                      <a:pt x="829076" y="3810"/>
                      <a:pt x="816376" y="21590"/>
                    </a:cubicBezTo>
                    <a:cubicBezTo>
                      <a:pt x="804946" y="39370"/>
                      <a:pt x="808756" y="62230"/>
                      <a:pt x="826536" y="74930"/>
                    </a:cubicBezTo>
                    <a:lnTo>
                      <a:pt x="985286" y="181610"/>
                    </a:lnTo>
                    <a:lnTo>
                      <a:pt x="0" y="181610"/>
                    </a:lnTo>
                    <a:lnTo>
                      <a:pt x="0" y="257810"/>
                    </a:lnTo>
                    <a:lnTo>
                      <a:pt x="985286" y="257810"/>
                    </a:lnTo>
                    <a:lnTo>
                      <a:pt x="826536" y="364490"/>
                    </a:lnTo>
                    <a:cubicBezTo>
                      <a:pt x="808756" y="375920"/>
                      <a:pt x="804946" y="400050"/>
                      <a:pt x="816376" y="417830"/>
                    </a:cubicBezTo>
                    <a:cubicBezTo>
                      <a:pt x="823996" y="429260"/>
                      <a:pt x="835426" y="434340"/>
                      <a:pt x="848126" y="434340"/>
                    </a:cubicBezTo>
                    <a:cubicBezTo>
                      <a:pt x="855746" y="434340"/>
                      <a:pt x="863366" y="431800"/>
                      <a:pt x="869716" y="427990"/>
                    </a:cubicBezTo>
                    <a:lnTo>
                      <a:pt x="1132606" y="251460"/>
                    </a:lnTo>
                    <a:cubicBezTo>
                      <a:pt x="1142766" y="243840"/>
                      <a:pt x="1149116" y="232410"/>
                      <a:pt x="1149116" y="219710"/>
                    </a:cubicBezTo>
                    <a:cubicBezTo>
                      <a:pt x="1149116" y="207010"/>
                      <a:pt x="1142766" y="195580"/>
                      <a:pt x="1131336" y="187960"/>
                    </a:cubicBezTo>
                    <a:close/>
                  </a:path>
                </a:pathLst>
              </a:custGeom>
              <a:solidFill>
                <a:srgbClr val="14110F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1" name="TextBox 11"/>
          <p:cNvSpPr txBox="1"/>
          <p:nvPr/>
        </p:nvSpPr>
        <p:spPr>
          <a:xfrm>
            <a:off x="1028700" y="859686"/>
            <a:ext cx="15582900" cy="10772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400"/>
              </a:lnSpc>
            </a:pPr>
            <a:r>
              <a:rPr lang="en-US" sz="7000" dirty="0">
                <a:solidFill>
                  <a:srgbClr val="14110F"/>
                </a:solidFill>
                <a:latin typeface="Carmen Sans Bold"/>
              </a:rPr>
              <a:t>Agenda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7063696" y="5506961"/>
            <a:ext cx="3706870" cy="4287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40"/>
              </a:lnSpc>
            </a:pPr>
            <a:r>
              <a:rPr lang="en-US" sz="2800" dirty="0">
                <a:solidFill>
                  <a:srgbClr val="14110F"/>
                </a:solidFill>
                <a:latin typeface="Public Sans"/>
              </a:rPr>
              <a:t>Identify the Focus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7063696" y="3617831"/>
            <a:ext cx="3706870" cy="4287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40"/>
              </a:lnSpc>
            </a:pPr>
            <a:r>
              <a:rPr lang="en-US" sz="2800" dirty="0">
                <a:solidFill>
                  <a:srgbClr val="14110F"/>
                </a:solidFill>
                <a:latin typeface="Public Sans"/>
              </a:rPr>
              <a:t>Set the Stage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063696" y="7396084"/>
            <a:ext cx="4061504" cy="4287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639"/>
              </a:lnSpc>
            </a:pPr>
            <a:r>
              <a:rPr lang="en-US" sz="2799" dirty="0">
                <a:solidFill>
                  <a:srgbClr val="14110F"/>
                </a:solidFill>
                <a:latin typeface="Public Sans"/>
              </a:rPr>
              <a:t>Guide the Conversation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5410200" y="3547661"/>
            <a:ext cx="892602" cy="628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00"/>
              </a:lnSpc>
            </a:pPr>
            <a:r>
              <a:rPr lang="en-US" sz="4000">
                <a:solidFill>
                  <a:srgbClr val="00B0EB"/>
                </a:solidFill>
                <a:latin typeface="Public Sans Bold"/>
              </a:rPr>
              <a:t>01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5410200" y="5436786"/>
            <a:ext cx="892602" cy="628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00"/>
              </a:lnSpc>
            </a:pPr>
            <a:r>
              <a:rPr lang="en-US" sz="4000">
                <a:solidFill>
                  <a:srgbClr val="00B0EB"/>
                </a:solidFill>
                <a:latin typeface="Public Sans Bold"/>
              </a:rPr>
              <a:t>02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5410200" y="7325911"/>
            <a:ext cx="892602" cy="628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00"/>
              </a:lnSpc>
            </a:pPr>
            <a:r>
              <a:rPr lang="en-US" sz="4000">
                <a:solidFill>
                  <a:srgbClr val="00B0EB"/>
                </a:solidFill>
                <a:latin typeface="Public Sans Bold"/>
              </a:rPr>
              <a:t>03</a:t>
            </a:r>
          </a:p>
        </p:txBody>
      </p:sp>
      <p:grpSp>
        <p:nvGrpSpPr>
          <p:cNvPr id="20" name="Group 20"/>
          <p:cNvGrpSpPr/>
          <p:nvPr/>
        </p:nvGrpSpPr>
        <p:grpSpPr>
          <a:xfrm>
            <a:off x="11846150" y="5382562"/>
            <a:ext cx="746630" cy="746630"/>
            <a:chOff x="0" y="0"/>
            <a:chExt cx="995507" cy="995507"/>
          </a:xfrm>
        </p:grpSpPr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995507" cy="995507"/>
            </a:xfrm>
            <a:prstGeom prst="rect">
              <a:avLst/>
            </a:prstGeom>
          </p:spPr>
        </p:pic>
        <p:grpSp>
          <p:nvGrpSpPr>
            <p:cNvPr id="22" name="Group 22"/>
            <p:cNvGrpSpPr/>
            <p:nvPr/>
          </p:nvGrpSpPr>
          <p:grpSpPr>
            <a:xfrm>
              <a:off x="277960" y="415648"/>
              <a:ext cx="439586" cy="164210"/>
              <a:chOff x="0" y="0"/>
              <a:chExt cx="1149116" cy="429260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-5080"/>
                <a:ext cx="1149116" cy="434340"/>
              </a:xfrm>
              <a:custGeom>
                <a:avLst/>
                <a:gdLst/>
                <a:ahLst/>
                <a:cxnLst/>
                <a:rect l="l" t="t" r="r" b="b"/>
                <a:pathLst>
                  <a:path w="1149116" h="434340">
                    <a:moveTo>
                      <a:pt x="1131336" y="187960"/>
                    </a:moveTo>
                    <a:lnTo>
                      <a:pt x="869716" y="11430"/>
                    </a:lnTo>
                    <a:cubicBezTo>
                      <a:pt x="851936" y="0"/>
                      <a:pt x="829076" y="3810"/>
                      <a:pt x="816376" y="21590"/>
                    </a:cubicBezTo>
                    <a:cubicBezTo>
                      <a:pt x="804946" y="39370"/>
                      <a:pt x="808756" y="62230"/>
                      <a:pt x="826536" y="74930"/>
                    </a:cubicBezTo>
                    <a:lnTo>
                      <a:pt x="985286" y="181610"/>
                    </a:lnTo>
                    <a:lnTo>
                      <a:pt x="0" y="181610"/>
                    </a:lnTo>
                    <a:lnTo>
                      <a:pt x="0" y="257810"/>
                    </a:lnTo>
                    <a:lnTo>
                      <a:pt x="985286" y="257810"/>
                    </a:lnTo>
                    <a:lnTo>
                      <a:pt x="826536" y="364490"/>
                    </a:lnTo>
                    <a:cubicBezTo>
                      <a:pt x="808756" y="375920"/>
                      <a:pt x="804946" y="400050"/>
                      <a:pt x="816376" y="417830"/>
                    </a:cubicBezTo>
                    <a:cubicBezTo>
                      <a:pt x="823996" y="429260"/>
                      <a:pt x="835426" y="434340"/>
                      <a:pt x="848126" y="434340"/>
                    </a:cubicBezTo>
                    <a:cubicBezTo>
                      <a:pt x="855746" y="434340"/>
                      <a:pt x="863366" y="431800"/>
                      <a:pt x="869716" y="427990"/>
                    </a:cubicBezTo>
                    <a:lnTo>
                      <a:pt x="1132606" y="251460"/>
                    </a:lnTo>
                    <a:cubicBezTo>
                      <a:pt x="1142766" y="243840"/>
                      <a:pt x="1149116" y="232410"/>
                      <a:pt x="1149116" y="219710"/>
                    </a:cubicBezTo>
                    <a:cubicBezTo>
                      <a:pt x="1149116" y="207010"/>
                      <a:pt x="1142766" y="195580"/>
                      <a:pt x="1131336" y="187960"/>
                    </a:cubicBezTo>
                    <a:close/>
                  </a:path>
                </a:pathLst>
              </a:custGeom>
              <a:solidFill>
                <a:srgbClr val="14110F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4" name="Group 24"/>
          <p:cNvGrpSpPr/>
          <p:nvPr/>
        </p:nvGrpSpPr>
        <p:grpSpPr>
          <a:xfrm>
            <a:off x="11846150" y="7271683"/>
            <a:ext cx="746630" cy="746630"/>
            <a:chOff x="0" y="0"/>
            <a:chExt cx="995507" cy="995507"/>
          </a:xfrm>
        </p:grpSpPr>
        <p:pic>
          <p:nvPicPr>
            <p:cNvPr id="25" name="Picture 2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995507" cy="995507"/>
            </a:xfrm>
            <a:prstGeom prst="rect">
              <a:avLst/>
            </a:prstGeom>
          </p:spPr>
        </p:pic>
        <p:grpSp>
          <p:nvGrpSpPr>
            <p:cNvPr id="26" name="Group 26"/>
            <p:cNvGrpSpPr/>
            <p:nvPr/>
          </p:nvGrpSpPr>
          <p:grpSpPr>
            <a:xfrm>
              <a:off x="277960" y="415648"/>
              <a:ext cx="439586" cy="164210"/>
              <a:chOff x="0" y="0"/>
              <a:chExt cx="1149116" cy="429260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-5080"/>
                <a:ext cx="1149116" cy="434340"/>
              </a:xfrm>
              <a:custGeom>
                <a:avLst/>
                <a:gdLst/>
                <a:ahLst/>
                <a:cxnLst/>
                <a:rect l="l" t="t" r="r" b="b"/>
                <a:pathLst>
                  <a:path w="1149116" h="434340">
                    <a:moveTo>
                      <a:pt x="1131336" y="187960"/>
                    </a:moveTo>
                    <a:lnTo>
                      <a:pt x="869716" y="11430"/>
                    </a:lnTo>
                    <a:cubicBezTo>
                      <a:pt x="851936" y="0"/>
                      <a:pt x="829076" y="3810"/>
                      <a:pt x="816376" y="21590"/>
                    </a:cubicBezTo>
                    <a:cubicBezTo>
                      <a:pt x="804946" y="39370"/>
                      <a:pt x="808756" y="62230"/>
                      <a:pt x="826536" y="74930"/>
                    </a:cubicBezTo>
                    <a:lnTo>
                      <a:pt x="985286" y="181610"/>
                    </a:lnTo>
                    <a:lnTo>
                      <a:pt x="0" y="181610"/>
                    </a:lnTo>
                    <a:lnTo>
                      <a:pt x="0" y="257810"/>
                    </a:lnTo>
                    <a:lnTo>
                      <a:pt x="985286" y="257810"/>
                    </a:lnTo>
                    <a:lnTo>
                      <a:pt x="826536" y="364490"/>
                    </a:lnTo>
                    <a:cubicBezTo>
                      <a:pt x="808756" y="375920"/>
                      <a:pt x="804946" y="400050"/>
                      <a:pt x="816376" y="417830"/>
                    </a:cubicBezTo>
                    <a:cubicBezTo>
                      <a:pt x="823996" y="429260"/>
                      <a:pt x="835426" y="434340"/>
                      <a:pt x="848126" y="434340"/>
                    </a:cubicBezTo>
                    <a:cubicBezTo>
                      <a:pt x="855746" y="434340"/>
                      <a:pt x="863366" y="431800"/>
                      <a:pt x="869716" y="427990"/>
                    </a:cubicBezTo>
                    <a:lnTo>
                      <a:pt x="1132606" y="251460"/>
                    </a:lnTo>
                    <a:cubicBezTo>
                      <a:pt x="1142766" y="243840"/>
                      <a:pt x="1149116" y="232410"/>
                      <a:pt x="1149116" y="219710"/>
                    </a:cubicBezTo>
                    <a:cubicBezTo>
                      <a:pt x="1149116" y="207010"/>
                      <a:pt x="1142766" y="195580"/>
                      <a:pt x="1131336" y="187960"/>
                    </a:cubicBezTo>
                    <a:close/>
                  </a:path>
                </a:pathLst>
              </a:custGeom>
              <a:solidFill>
                <a:srgbClr val="14110F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32" name="Group 32"/>
          <p:cNvGrpSpPr/>
          <p:nvPr/>
        </p:nvGrpSpPr>
        <p:grpSpPr>
          <a:xfrm>
            <a:off x="514350" y="650321"/>
            <a:ext cx="17259300" cy="9258300"/>
            <a:chOff x="0" y="0"/>
            <a:chExt cx="35046050" cy="18799537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35046050" cy="18799536"/>
            </a:xfrm>
            <a:custGeom>
              <a:avLst/>
              <a:gdLst/>
              <a:ahLst/>
              <a:cxnLst/>
              <a:rect l="l" t="t" r="r" b="b"/>
              <a:pathLst>
                <a:path w="35046050" h="18799536">
                  <a:moveTo>
                    <a:pt x="0" y="0"/>
                  </a:moveTo>
                  <a:lnTo>
                    <a:pt x="0" y="18799536"/>
                  </a:lnTo>
                  <a:lnTo>
                    <a:pt x="35046050" y="18799536"/>
                  </a:lnTo>
                  <a:lnTo>
                    <a:pt x="35046050" y="0"/>
                  </a:lnTo>
                  <a:lnTo>
                    <a:pt x="0" y="0"/>
                  </a:lnTo>
                  <a:close/>
                  <a:moveTo>
                    <a:pt x="34985089" y="18738577"/>
                  </a:moveTo>
                  <a:lnTo>
                    <a:pt x="59690" y="18738577"/>
                  </a:lnTo>
                  <a:lnTo>
                    <a:pt x="59690" y="59690"/>
                  </a:lnTo>
                  <a:lnTo>
                    <a:pt x="34985089" y="59690"/>
                  </a:lnTo>
                  <a:lnTo>
                    <a:pt x="34985089" y="18738577"/>
                  </a:lnTo>
                  <a:close/>
                </a:path>
              </a:pathLst>
            </a:custGeom>
            <a:solidFill>
              <a:srgbClr val="00B0EB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34" name="Picture 3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5971332" y="7555625"/>
            <a:ext cx="1918943" cy="1356853"/>
          </a:xfrm>
          <a:prstGeom prst="rect">
            <a:avLst/>
          </a:prstGeom>
        </p:spPr>
      </p:pic>
      <p:sp>
        <p:nvSpPr>
          <p:cNvPr id="35" name="TextBox 35"/>
          <p:cNvSpPr txBox="1"/>
          <p:nvPr/>
        </p:nvSpPr>
        <p:spPr>
          <a:xfrm>
            <a:off x="10758670" y="9257276"/>
            <a:ext cx="6884105" cy="2882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960"/>
              </a:lnSpc>
            </a:pPr>
            <a:r>
              <a:rPr lang="en-US" sz="1400" spc="280">
                <a:solidFill>
                  <a:srgbClr val="444342"/>
                </a:solidFill>
                <a:latin typeface="Carmen Sans"/>
              </a:rPr>
              <a:t>www.whythinkdev.com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 shot of a black background&#10;&#10;Description automatically generated">
            <a:extLst>
              <a:ext uri="{FF2B5EF4-FFF2-40B4-BE49-F238E27FC236}">
                <a16:creationId xmlns:a16="http://schemas.microsoft.com/office/drawing/2014/main" id="{E23E788A-1C3F-AEAB-8FD8-AB0EBB41DE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476" y="1333976"/>
            <a:ext cx="7619047" cy="7619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0977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D07952D-842E-4335-1C77-90B290140E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2573" y="1333500"/>
            <a:ext cx="7262854" cy="7892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7094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lorful pyramid with text&#10;&#10;Description automatically generated">
            <a:extLst>
              <a:ext uri="{FF2B5EF4-FFF2-40B4-BE49-F238E27FC236}">
                <a16:creationId xmlns:a16="http://schemas.microsoft.com/office/drawing/2014/main" id="{61360BD0-2E66-4DA5-65CB-E4FFBC558A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1152525"/>
            <a:ext cx="11430000" cy="798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5586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iagram of a diagram of a company&#10;&#10;Description automatically generated">
            <a:extLst>
              <a:ext uri="{FF2B5EF4-FFF2-40B4-BE49-F238E27FC236}">
                <a16:creationId xmlns:a16="http://schemas.microsoft.com/office/drawing/2014/main" id="{2D7539D1-871E-87E4-D10E-8DBF8F1BE1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5875" y="2100262"/>
            <a:ext cx="8096250" cy="608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7696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286000" y="202677"/>
            <a:ext cx="116586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7160" tIns="68580" rIns="137160" bIns="6858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Osaka" pitchFamily="-8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Osaka" pitchFamily="-8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Osaka" pitchFamily="-8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Osaka" pitchFamily="-80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Osaka" pitchFamily="-8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Osaka" pitchFamily="-8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Osaka" pitchFamily="-8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Osaka" pitchFamily="-80" charset="-128"/>
              </a:defRPr>
            </a:lvl9pPr>
          </a:lstStyle>
          <a:p>
            <a:pPr defTabSz="1371600" eaLnBrk="1" hangingPunct="1">
              <a:defRPr/>
            </a:pPr>
            <a:endParaRPr lang="en-US" altLang="en-US" sz="5400" kern="0" dirty="0">
              <a:solidFill>
                <a:srgbClr val="000000"/>
              </a:solidFill>
              <a:latin typeface="Myriad Pro" pitchFamily="34" charset="0"/>
              <a:ea typeface="Osak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066800" y="686332"/>
            <a:ext cx="12344400" cy="1714500"/>
          </a:xfrm>
        </p:spPr>
        <p:txBody>
          <a:bodyPr>
            <a:normAutofit/>
          </a:bodyPr>
          <a:lstStyle/>
          <a:p>
            <a:pPr algn="l"/>
            <a:r>
              <a:rPr lang="en-US" b="1" dirty="0">
                <a:latin typeface="Myriad Pro" pitchFamily="34" charset="0"/>
              </a:rPr>
              <a:t>Set the Stage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1600200" y="3318914"/>
            <a:ext cx="12344400" cy="6789738"/>
          </a:xfrm>
        </p:spPr>
        <p:txBody>
          <a:bodyPr>
            <a:normAutofit/>
          </a:bodyPr>
          <a:lstStyle/>
          <a:p>
            <a:r>
              <a:rPr lang="en-US" sz="4200" dirty="0">
                <a:latin typeface="Myriad Pro" pitchFamily="34" charset="0"/>
              </a:rPr>
              <a:t>Connect and Build Rapport</a:t>
            </a:r>
          </a:p>
          <a:p>
            <a:r>
              <a:rPr lang="en-US" sz="4200" dirty="0">
                <a:latin typeface="Myriad Pro" pitchFamily="34" charset="0"/>
              </a:rPr>
              <a:t>Build Trust </a:t>
            </a:r>
          </a:p>
          <a:p>
            <a:r>
              <a:rPr lang="en-US" sz="4200" dirty="0">
                <a:latin typeface="Myriad Pro" pitchFamily="34" charset="0"/>
              </a:rPr>
              <a:t>Provide psychological security</a:t>
            </a:r>
          </a:p>
          <a:p>
            <a:r>
              <a:rPr lang="en-US" sz="4200" dirty="0">
                <a:latin typeface="Myriad Pro" pitchFamily="34" charset="0"/>
              </a:rPr>
              <a:t>Observe </a:t>
            </a:r>
          </a:p>
          <a:p>
            <a:r>
              <a:rPr lang="en-US" sz="4200" dirty="0">
                <a:latin typeface="Myriad Pro" pitchFamily="34" charset="0"/>
              </a:rPr>
              <a:t>Be prepared </a:t>
            </a:r>
          </a:p>
          <a:p>
            <a:r>
              <a:rPr lang="en-US" sz="4200" dirty="0">
                <a:latin typeface="Myriad Pro" pitchFamily="34" charset="0"/>
              </a:rPr>
              <a:t>Listening deeply and actively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5AB336A-54E9-C63C-C6FF-3817D0B91B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7068" y="3543300"/>
            <a:ext cx="6608263" cy="3894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3009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62894D5-F093-4400-A0EA-D152473A3F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77400" y="3009900"/>
            <a:ext cx="7361811" cy="3853555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286000" y="202677"/>
            <a:ext cx="116586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7160" tIns="68580" rIns="137160" bIns="6858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Osaka" pitchFamily="-8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Osaka" pitchFamily="-8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Osaka" pitchFamily="-8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Osaka" pitchFamily="-80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Osaka" pitchFamily="-8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Osaka" pitchFamily="-8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Osaka" pitchFamily="-8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Osaka" pitchFamily="-80" charset="-128"/>
              </a:defRPr>
            </a:lvl9pPr>
          </a:lstStyle>
          <a:p>
            <a:pPr defTabSz="1371600" eaLnBrk="1" hangingPunct="1">
              <a:defRPr/>
            </a:pPr>
            <a:endParaRPr lang="en-US" altLang="en-US" sz="5400" kern="0" dirty="0">
              <a:solidFill>
                <a:srgbClr val="000000"/>
              </a:solidFill>
              <a:latin typeface="Myriad Pro" pitchFamily="34" charset="0"/>
              <a:ea typeface="Osak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09600" y="774177"/>
            <a:ext cx="8229600" cy="1143000"/>
          </a:xfrm>
        </p:spPr>
        <p:txBody>
          <a:bodyPr/>
          <a:lstStyle/>
          <a:p>
            <a:pPr algn="l"/>
            <a:r>
              <a:rPr lang="en-US" b="1" dirty="0">
                <a:latin typeface="Myriad Pro" pitchFamily="34" charset="0"/>
              </a:rPr>
              <a:t>Active Listening Techniques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1065028" y="2476500"/>
            <a:ext cx="10144125" cy="6788150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n-US" sz="3900" dirty="0">
                <a:latin typeface="Myriad Pro" pitchFamily="34" charset="0"/>
              </a:rPr>
              <a:t>Paraphrasing </a:t>
            </a:r>
          </a:p>
          <a:p>
            <a:pPr>
              <a:spcBef>
                <a:spcPts val="1800"/>
              </a:spcBef>
            </a:pPr>
            <a:r>
              <a:rPr lang="en-US" sz="3900" dirty="0">
                <a:latin typeface="Myriad Pro" pitchFamily="34" charset="0"/>
              </a:rPr>
              <a:t>Reflecting </a:t>
            </a:r>
          </a:p>
          <a:p>
            <a:pPr>
              <a:spcBef>
                <a:spcPts val="1800"/>
              </a:spcBef>
            </a:pPr>
            <a:r>
              <a:rPr lang="en-US" sz="3900" dirty="0">
                <a:latin typeface="Myriad Pro" pitchFamily="34" charset="0"/>
              </a:rPr>
              <a:t>Checking for Meaning or Values </a:t>
            </a:r>
          </a:p>
          <a:p>
            <a:pPr>
              <a:spcBef>
                <a:spcPts val="1800"/>
              </a:spcBef>
            </a:pPr>
            <a:r>
              <a:rPr lang="en-US" sz="3900" dirty="0">
                <a:latin typeface="Myriad Pro" pitchFamily="34" charset="0"/>
              </a:rPr>
              <a:t>Tracking </a:t>
            </a:r>
          </a:p>
          <a:p>
            <a:pPr>
              <a:spcBef>
                <a:spcPts val="1800"/>
              </a:spcBef>
            </a:pPr>
            <a:r>
              <a:rPr lang="en-US" sz="3900" dirty="0">
                <a:latin typeface="Myriad Pro" pitchFamily="34" charset="0"/>
              </a:rPr>
              <a:t>Encouraging </a:t>
            </a:r>
          </a:p>
          <a:p>
            <a:pPr>
              <a:spcBef>
                <a:spcPts val="1800"/>
              </a:spcBef>
            </a:pPr>
            <a:r>
              <a:rPr lang="en-US" sz="3900" dirty="0">
                <a:latin typeface="Myriad Pro" pitchFamily="34" charset="0"/>
              </a:rPr>
              <a:t>Intentional Silence </a:t>
            </a:r>
          </a:p>
          <a:p>
            <a:pPr>
              <a:spcBef>
                <a:spcPts val="1800"/>
              </a:spcBef>
            </a:pPr>
            <a:r>
              <a:rPr lang="en-US" sz="3900" dirty="0">
                <a:latin typeface="Myriad Pro" pitchFamily="34" charset="0"/>
              </a:rPr>
              <a:t>Listen for themes, repeated phrases, common ground, WIIFM </a:t>
            </a:r>
          </a:p>
        </p:txBody>
      </p:sp>
    </p:spTree>
    <p:extLst>
      <p:ext uri="{BB962C8B-B14F-4D97-AF65-F5344CB8AC3E}">
        <p14:creationId xmlns:p14="http://schemas.microsoft.com/office/powerpoint/2010/main" val="3783944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286000" y="202677"/>
            <a:ext cx="116586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7160" tIns="68580" rIns="137160" bIns="6858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Osaka" pitchFamily="-8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Osaka" pitchFamily="-8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Osaka" pitchFamily="-8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Osaka" pitchFamily="-80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Osaka" pitchFamily="-8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Osaka" pitchFamily="-8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Osaka" pitchFamily="-8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Osaka" pitchFamily="-80" charset="-128"/>
              </a:defRPr>
            </a:lvl9pPr>
          </a:lstStyle>
          <a:p>
            <a:pPr defTabSz="1371600" eaLnBrk="1" hangingPunct="1">
              <a:defRPr/>
            </a:pPr>
            <a:endParaRPr lang="en-US" altLang="en-US" sz="5400" kern="0" dirty="0">
              <a:solidFill>
                <a:srgbClr val="000000"/>
              </a:solidFill>
              <a:latin typeface="Myriad Pro" pitchFamily="34" charset="0"/>
              <a:ea typeface="Osak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066800" y="960561"/>
            <a:ext cx="8229600" cy="1143000"/>
          </a:xfrm>
        </p:spPr>
        <p:txBody>
          <a:bodyPr/>
          <a:lstStyle/>
          <a:p>
            <a:pPr algn="l"/>
            <a:r>
              <a:rPr lang="en-US" b="1" dirty="0">
                <a:latin typeface="Myriad Pro" pitchFamily="34" charset="0"/>
              </a:rPr>
              <a:t>Identify the Focus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2066925" y="3089604"/>
            <a:ext cx="12096750" cy="6561138"/>
          </a:xfrm>
        </p:spPr>
        <p:txBody>
          <a:bodyPr>
            <a:normAutofit/>
          </a:bodyPr>
          <a:lstStyle/>
          <a:p>
            <a:r>
              <a:rPr lang="en-US" sz="4200" dirty="0">
                <a:latin typeface="Myriad Pro" pitchFamily="34" charset="0"/>
              </a:rPr>
              <a:t>Be present </a:t>
            </a:r>
          </a:p>
          <a:p>
            <a:r>
              <a:rPr lang="en-US" sz="4200" dirty="0">
                <a:latin typeface="Myriad Pro" pitchFamily="34" charset="0"/>
              </a:rPr>
              <a:t>State the topic/goal </a:t>
            </a:r>
          </a:p>
          <a:p>
            <a:pPr lvl="1"/>
            <a:r>
              <a:rPr lang="en-US" sz="3000" dirty="0">
                <a:latin typeface="Myriad Pro" pitchFamily="34" charset="0"/>
              </a:rPr>
              <a:t>Reinforce </a:t>
            </a:r>
          </a:p>
          <a:p>
            <a:pPr lvl="1"/>
            <a:r>
              <a:rPr lang="en-US" sz="3000" dirty="0">
                <a:latin typeface="Myriad Pro" pitchFamily="34" charset="0"/>
              </a:rPr>
              <a:t>Enhance </a:t>
            </a:r>
          </a:p>
          <a:p>
            <a:pPr lvl="1"/>
            <a:r>
              <a:rPr lang="en-US" sz="3000" dirty="0">
                <a:latin typeface="Myriad Pro" pitchFamily="34" charset="0"/>
              </a:rPr>
              <a:t>Develop </a:t>
            </a:r>
          </a:p>
          <a:p>
            <a:r>
              <a:rPr lang="en-US" sz="4200" dirty="0">
                <a:latin typeface="Myriad Pro" pitchFamily="34" charset="0"/>
              </a:rPr>
              <a:t>Describe context of situation together</a:t>
            </a:r>
          </a:p>
          <a:p>
            <a:r>
              <a:rPr lang="en-US" sz="4200" dirty="0">
                <a:latin typeface="Myriad Pro" pitchFamily="34" charset="0"/>
              </a:rPr>
              <a:t>Share impact of questions, thoughts, ideas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AB50547-DB2B-BDBF-FC02-FBF49CD226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15800" y="2895600"/>
            <a:ext cx="4395535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1766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701d260-e0b8-4753-ba11-ec54b0812f54" xsi:nil="true"/>
    <lcf76f155ced4ddcb4097134ff3c332f xmlns="f5972679-026d-46fb-86df-78e988084158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80FB6A3CB93564E8E379999BE507691" ma:contentTypeVersion="14" ma:contentTypeDescription="Create a new document." ma:contentTypeScope="" ma:versionID="f82f97f541e106d17e913ae9470fcdaf">
  <xsd:schema xmlns:xsd="http://www.w3.org/2001/XMLSchema" xmlns:xs="http://www.w3.org/2001/XMLSchema" xmlns:p="http://schemas.microsoft.com/office/2006/metadata/properties" xmlns:ns2="f5972679-026d-46fb-86df-78e988084158" xmlns:ns3="a701d260-e0b8-4753-ba11-ec54b0812f54" targetNamespace="http://schemas.microsoft.com/office/2006/metadata/properties" ma:root="true" ma:fieldsID="70f2247e214acf29fad3db23da4140ac" ns2:_="" ns3:_="">
    <xsd:import namespace="f5972679-026d-46fb-86df-78e988084158"/>
    <xsd:import namespace="a701d260-e0b8-4753-ba11-ec54b0812f5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ServiceObjectDetectorVersion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972679-026d-46fb-86df-78e98808415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e2cf3b1c-d2f6-4e1c-a182-2628fd60b73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01d260-e0b8-4753-ba11-ec54b0812f5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c63bbb80-cc41-4e32-9588-2ef64acf5132}" ma:internalName="TaxCatchAll" ma:showField="CatchAllData" ma:web="a701d260-e0b8-4753-ba11-ec54b0812f5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FF0E782-5027-4BFC-89E3-180E7852157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21D102C-99E9-41E5-9301-AD4D9943B755}">
  <ds:schemaRefs>
    <ds:schemaRef ds:uri="http://schemas.microsoft.com/office/2006/metadata/properties"/>
    <ds:schemaRef ds:uri="http://schemas.microsoft.com/office/infopath/2007/PartnerControls"/>
    <ds:schemaRef ds:uri="a701d260-e0b8-4753-ba11-ec54b0812f54"/>
    <ds:schemaRef ds:uri="f5972679-026d-46fb-86df-78e988084158"/>
  </ds:schemaRefs>
</ds:datastoreItem>
</file>

<file path=customXml/itemProps3.xml><?xml version="1.0" encoding="utf-8"?>
<ds:datastoreItem xmlns:ds="http://schemas.openxmlformats.org/officeDocument/2006/customXml" ds:itemID="{8E1FA60C-0662-4EC2-9BBB-C8CA3D3D4E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5972679-026d-46fb-86df-78e988084158"/>
    <ds:schemaRef ds:uri="a701d260-e0b8-4753-ba11-ec54b0812f5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1380</TotalTime>
  <Words>120</Words>
  <Application>Microsoft Office PowerPoint</Application>
  <PresentationFormat>Custom</PresentationFormat>
  <Paragraphs>40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Carmen Sans Bold</vt:lpstr>
      <vt:lpstr>Myriad Pro</vt:lpstr>
      <vt:lpstr>Calibri</vt:lpstr>
      <vt:lpstr>Public Sans Bold</vt:lpstr>
      <vt:lpstr>Public Sans</vt:lpstr>
      <vt:lpstr>Carmen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Set the Stage</vt:lpstr>
      <vt:lpstr>Active Listening Techniques</vt:lpstr>
      <vt:lpstr>Identify the Focus</vt:lpstr>
      <vt:lpstr>Qualities of Powerful Questions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Corporate Presentation</dc:title>
  <dc:creator>Jill Parish</dc:creator>
  <cp:lastModifiedBy>Steve Hewitt</cp:lastModifiedBy>
  <cp:revision>6</cp:revision>
  <dcterms:created xsi:type="dcterms:W3CDTF">2006-08-16T00:00:00Z</dcterms:created>
  <dcterms:modified xsi:type="dcterms:W3CDTF">2023-07-20T02:43:51Z</dcterms:modified>
  <dc:identifier>DAFT7fE6JAY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0x010100080FB6A3CB93564E8E379999BE507691</vt:lpwstr>
  </property>
  <property fmtid="{D5CDD505-2E9C-101B-9397-08002B2CF9AE}" pid="3" name="MediaServiceImageTags">
    <vt:lpwstr/>
  </property>
</Properties>
</file>