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70" r:id="rId17"/>
    <p:sldId id="271" r:id="rId18"/>
    <p:sldId id="275" r:id="rId19"/>
    <p:sldId id="272" r:id="rId20"/>
    <p:sldId id="273" r:id="rId21"/>
    <p:sldId id="274" r:id="rId22"/>
  </p:sldIdLst>
  <p:sldSz cx="18288000" cy="10287000"/>
  <p:notesSz cx="6858000" cy="9144000"/>
  <p:embeddedFontLst>
    <p:embeddedFont>
      <p:font typeface="Carmen Sans" panose="020B0604020202020204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ublic Sans" panose="020B0604020202020204" charset="0"/>
      <p:regular r:id="rId28"/>
    </p:embeddedFont>
    <p:embeddedFont>
      <p:font typeface="Public Sans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CE35B-AE91-48F7-9718-0A6EBD3DF91A}" v="2866" dt="2023-08-16T02:48:47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2">
            <a:extLst>
              <a:ext uri="{FF2B5EF4-FFF2-40B4-BE49-F238E27FC236}">
                <a16:creationId xmlns:a16="http://schemas.microsoft.com/office/drawing/2014/main" id="{2C801149-3A39-EAEA-8133-CBD9D74F90A7}"/>
              </a:ext>
            </a:extLst>
          </p:cNvPr>
          <p:cNvGrpSpPr/>
          <p:nvPr userDrawn="1"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60217282-91C1-E4BA-7300-B652EB3313A4}"/>
                </a:ext>
              </a:extLst>
            </p:cNvPr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</p:sp>
      </p:grpSp>
      <p:pic>
        <p:nvPicPr>
          <p:cNvPr id="9" name="Picture 34">
            <a:extLst>
              <a:ext uri="{FF2B5EF4-FFF2-40B4-BE49-F238E27FC236}">
                <a16:creationId xmlns:a16="http://schemas.microsoft.com/office/drawing/2014/main" id="{A64B0E42-DA55-7562-A496-8941BF6BB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971332" y="7555625"/>
            <a:ext cx="1918943" cy="1356853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A02FD0E9-A826-B63C-07EF-89E723024EAE}"/>
              </a:ext>
            </a:extLst>
          </p:cNvPr>
          <p:cNvSpPr txBox="1"/>
          <p:nvPr userDrawn="1"/>
        </p:nvSpPr>
        <p:spPr>
          <a:xfrm>
            <a:off x="10758670" y="9257276"/>
            <a:ext cx="6884105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280">
                <a:solidFill>
                  <a:srgbClr val="444342"/>
                </a:solidFill>
                <a:latin typeface="Carmen Sans"/>
              </a:rPr>
              <a:t>www.whythinkdev.com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3335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486704"/>
            <a:ext cx="11734800" cy="5274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2C801149-3A39-EAEA-8133-CBD9D74F90A7}"/>
              </a:ext>
            </a:extLst>
          </p:cNvPr>
          <p:cNvGrpSpPr/>
          <p:nvPr userDrawn="1"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60217282-91C1-E4BA-7300-B652EB3313A4}"/>
                </a:ext>
              </a:extLst>
            </p:cNvPr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</p:sp>
      </p:grpSp>
      <p:pic>
        <p:nvPicPr>
          <p:cNvPr id="9" name="Picture 34">
            <a:extLst>
              <a:ext uri="{FF2B5EF4-FFF2-40B4-BE49-F238E27FC236}">
                <a16:creationId xmlns:a16="http://schemas.microsoft.com/office/drawing/2014/main" id="{A64B0E42-DA55-7562-A496-8941BF6BB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971332" y="7555625"/>
            <a:ext cx="1918943" cy="1356853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A02FD0E9-A826-B63C-07EF-89E723024EAE}"/>
              </a:ext>
            </a:extLst>
          </p:cNvPr>
          <p:cNvSpPr txBox="1"/>
          <p:nvPr userDrawn="1"/>
        </p:nvSpPr>
        <p:spPr>
          <a:xfrm>
            <a:off x="10758670" y="9257276"/>
            <a:ext cx="6884105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280">
                <a:solidFill>
                  <a:srgbClr val="444342"/>
                </a:solidFill>
                <a:latin typeface="Carmen Sans"/>
              </a:rPr>
              <a:t>www.whythinkdev.com</a:t>
            </a:r>
          </a:p>
        </p:txBody>
      </p:sp>
    </p:spTree>
    <p:extLst>
      <p:ext uri="{BB962C8B-B14F-4D97-AF65-F5344CB8AC3E}">
        <p14:creationId xmlns:p14="http://schemas.microsoft.com/office/powerpoint/2010/main" val="37474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ba.org/knowledgehub/agile-extension/" TargetMode="External"/><Relationship Id="rId2" Type="http://schemas.openxmlformats.org/officeDocument/2006/relationships/hyperlink" Target="https://www.iiba.org/business-analysis-certifications/agile-analysis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iiba.org/globalassets/certification/recertification/files/aac-recertification-handbook.pdf" TargetMode="External"/><Relationship Id="rId4" Type="http://schemas.openxmlformats.org/officeDocument/2006/relationships/hyperlink" Target="https://www.iiba.org/globalassets/certification/aac/files/iiba-aac-certification-handbook-rev1a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atermarkexams.com/exam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sacramento.iiba.org" TargetMode="External"/><Relationship Id="rId2" Type="http://schemas.openxmlformats.org/officeDocument/2006/relationships/hyperlink" Target="https://sacramento.iiba.org/join-our-2023-fall-iiba-svc-agile-aac-certification-study-group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35046050" cy="18799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76400" y="4381500"/>
            <a:ext cx="15468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6768" dirty="0">
                <a:solidFill>
                  <a:srgbClr val="05132D"/>
                </a:solidFill>
                <a:latin typeface="Carmen Sans"/>
              </a:rPr>
              <a:t>IIBA Agile Analysis Certification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35000" y="7962900"/>
            <a:ext cx="3657600" cy="1309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99" dirty="0">
                <a:solidFill>
                  <a:srgbClr val="05132D"/>
                </a:solidFill>
                <a:latin typeface="Carmen Sans"/>
              </a:rPr>
              <a:t>Pandu Gupta</a:t>
            </a:r>
          </a:p>
          <a:p>
            <a:pPr>
              <a:lnSpc>
                <a:spcPts val="3499"/>
              </a:lnSpc>
            </a:pPr>
            <a:r>
              <a:rPr lang="en-US" sz="2499" spc="499" dirty="0">
                <a:solidFill>
                  <a:srgbClr val="05132D"/>
                </a:solidFill>
                <a:latin typeface="Carmen Sans"/>
              </a:rPr>
              <a:t>August 16, 2023</a:t>
            </a:r>
          </a:p>
          <a:p>
            <a:pPr>
              <a:lnSpc>
                <a:spcPts val="3499"/>
              </a:lnSpc>
            </a:pPr>
            <a:endParaRPr lang="en-US" sz="2499" spc="499" dirty="0">
              <a:solidFill>
                <a:srgbClr val="05132D"/>
              </a:solidFill>
              <a:latin typeface="Carm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Recertification Process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Maintaining your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Purpose of recertification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Step 1: Earn a minimum of 20 CDUs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Step 2: Enter hours into the BA Development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Step 3: Submit Recertification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2925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Recertification Fee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Member $30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Non-Member $50 </a:t>
            </a:r>
          </a:p>
        </p:txBody>
      </p:sp>
    </p:spTree>
    <p:extLst>
      <p:ext uri="{BB962C8B-B14F-4D97-AF65-F5344CB8AC3E}">
        <p14:creationId xmlns:p14="http://schemas.microsoft.com/office/powerpoint/2010/main" val="34705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Resources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  <a:hlinkClick r:id="rId2"/>
              </a:rPr>
              <a:t>Agile Analysis Certification</a:t>
            </a: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  <a:hlinkClick r:id="rId3"/>
              </a:rPr>
              <a:t>Agile Extension to the BABOK Guide </a:t>
            </a: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  <a:hlinkClick r:id="rId4"/>
              </a:rPr>
              <a:t>AAC Certification Handbook</a:t>
            </a: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  <a:hlinkClick r:id="rId5"/>
              </a:rPr>
              <a:t>AAC Recertification Handbook</a:t>
            </a:r>
            <a:endParaRPr lang="en-US" sz="4000" dirty="0">
              <a:latin typeface="Public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35046050" cy="18799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76400" y="4381500"/>
            <a:ext cx="15468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6600" dirty="0">
                <a:solidFill>
                  <a:srgbClr val="00B0F0"/>
                </a:solidFill>
                <a:latin typeface="Carmen Sans Bold"/>
              </a:rPr>
              <a:t>Part 02</a:t>
            </a:r>
            <a:r>
              <a:rPr lang="en-US" sz="6600" dirty="0">
                <a:solidFill>
                  <a:srgbClr val="14110F"/>
                </a:solidFill>
                <a:latin typeface="Carmen Sans Bold"/>
              </a:rPr>
              <a:t> My Journey</a:t>
            </a:r>
            <a:endParaRPr lang="en-US" sz="6768" dirty="0">
              <a:solidFill>
                <a:srgbClr val="05132D"/>
              </a:solidFill>
              <a:latin typeface="Carm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0909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02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My Journey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Why AAC?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Paid the exam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Selected the exam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2.5 months preparation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4 hours per weekend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Watermark Practice Exams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  <a:hlinkClick r:id="rId2"/>
              </a:rPr>
              <a:t>https://watermarkexams.com/exam/</a:t>
            </a:r>
            <a:endParaRPr lang="en-US" sz="3200" dirty="0">
              <a:latin typeface="Public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02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My Journey (cont...)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Agile Extension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Read Twice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Online Remote Proctored exam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>
                <a:latin typeface="Public Sans" panose="020B0604020202020204" charset="0"/>
              </a:rPr>
              <a:t>Challenging </a:t>
            </a:r>
            <a:r>
              <a:rPr lang="en-US" sz="3200" dirty="0">
                <a:latin typeface="Public Sans" panose="020B0604020202020204" charset="0"/>
              </a:rPr>
              <a:t>because of Artificial Intelligence </a:t>
            </a:r>
            <a:r>
              <a:rPr lang="en-US" sz="3200" dirty="0">
                <a:latin typeface="Public Sans" panose="020B0604020202020204" charset="0"/>
                <a:sym typeface="Wingdings" panose="05000000000000000000" pitchFamily="2" charset="2"/>
              </a:rPr>
              <a:t></a:t>
            </a:r>
            <a:endParaRPr lang="en-US" sz="3200" dirty="0">
              <a:latin typeface="Public Sans" panose="020B060402020202020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PSI Exam Centers – CCBA and CBAP only</a:t>
            </a:r>
          </a:p>
        </p:txBody>
      </p:sp>
    </p:spTree>
    <p:extLst>
      <p:ext uri="{BB962C8B-B14F-4D97-AF65-F5344CB8AC3E}">
        <p14:creationId xmlns:p14="http://schemas.microsoft.com/office/powerpoint/2010/main" val="33885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35046050" cy="18799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76400" y="4381500"/>
            <a:ext cx="15468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6600" dirty="0">
                <a:solidFill>
                  <a:srgbClr val="00B0F0"/>
                </a:solidFill>
                <a:latin typeface="Carmen Sans Bold"/>
              </a:rPr>
              <a:t>Part 03</a:t>
            </a:r>
            <a:r>
              <a:rPr lang="en-US" sz="6600" dirty="0">
                <a:solidFill>
                  <a:srgbClr val="14110F"/>
                </a:solidFill>
                <a:latin typeface="Carmen Sans Bold"/>
              </a:rPr>
              <a:t> AAC Study Group @SVC</a:t>
            </a:r>
            <a:endParaRPr lang="en-US" sz="6768" dirty="0">
              <a:solidFill>
                <a:srgbClr val="05132D"/>
              </a:solidFill>
              <a:latin typeface="Carm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9560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39827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03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Fall 2023 AAC Study Group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3C28A64-4C5F-33F5-950E-8986EB1C2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18315"/>
              </p:ext>
            </p:extLst>
          </p:nvPr>
        </p:nvGraphicFramePr>
        <p:xfrm>
          <a:off x="1028700" y="2065019"/>
          <a:ext cx="12915900" cy="757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313605522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42914490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2885518854"/>
                    </a:ext>
                  </a:extLst>
                </a:gridCol>
              </a:tblGrid>
              <a:tr h="62009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ublic Sans" panose="020B0604020202020204" charset="0"/>
                        </a:rPr>
                        <a:t>Session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ublic Sans" panose="020B0604020202020204" charset="0"/>
                        </a:rPr>
                        <a:t>Date/Time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ublic Sans" panose="020B0604020202020204" charset="0"/>
                        </a:rPr>
                        <a:t>Topics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04851"/>
                  </a:ext>
                </a:extLst>
              </a:tr>
              <a:tr h="12728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10/25/2023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AAC Competencies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AAC Certification Handbook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AAC Recertification Handbook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72911"/>
                  </a:ext>
                </a:extLst>
              </a:tr>
              <a:tr h="12728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11/1/2023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1: Introduction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2: The Agile Mindset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3: Analysis at Multiple Horizons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10088"/>
                  </a:ext>
                </a:extLst>
              </a:tr>
              <a:tr h="88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11/8/2023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7: Techniques (7.1 through 7.12)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Watermark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94755"/>
                  </a:ext>
                </a:extLst>
              </a:tr>
              <a:tr h="88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11/22/2023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7: Techniques (7.13 through 7.24)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Watermark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068017"/>
                  </a:ext>
                </a:extLst>
              </a:tr>
              <a:tr h="88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11/29/2023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4: Strategy Horizon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Watermark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1576"/>
                  </a:ext>
                </a:extLst>
              </a:tr>
              <a:tr h="88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12/6/2023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5: Initiative Horizon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Watermark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19049"/>
                  </a:ext>
                </a:extLst>
              </a:tr>
              <a:tr h="88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ublic Sans" panose="020B0604020202020204" charset="0"/>
                        </a:rPr>
                        <a:t>12/13/2023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Public Sans" panose="020B0604020202020204" charset="0"/>
                          <a:ea typeface="+mn-ea"/>
                          <a:cs typeface="+mn-cs"/>
                        </a:rPr>
                        <a:t>6pm to 8pm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Chapter 6: Delivery Horizon</a:t>
                      </a:r>
                    </a:p>
                    <a:p>
                      <a:r>
                        <a:rPr lang="en-US" sz="2400" dirty="0">
                          <a:latin typeface="Public Sans" panose="020B0604020202020204" charset="0"/>
                        </a:rPr>
                        <a:t>Watermark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65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12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03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More Info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IIBA Study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Maximum 20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One time payment $25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Coming soon…..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  <a:hlinkClick r:id="rId2"/>
              </a:rPr>
              <a:t>IIBA SVC - 2023 Fall AAC Study Group</a:t>
            </a:r>
            <a:endParaRPr lang="en-US" sz="3200" dirty="0">
              <a:latin typeface="Public Sans" panose="020B060402020202020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Email blast in September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Questions: </a:t>
            </a:r>
            <a:r>
              <a:rPr lang="en-US" sz="4000" dirty="0">
                <a:latin typeface="Public Sans" panose="020B0604020202020204" charset="0"/>
                <a:hlinkClick r:id="rId3"/>
              </a:rPr>
              <a:t>education@sacramento.iiba.org</a:t>
            </a:r>
            <a:endParaRPr lang="en-US" sz="4000" dirty="0">
              <a:latin typeface="Public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10200" y="4806548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410200" y="6695673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410200" y="8584798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5410200" y="2917423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846150" y="3493436"/>
            <a:ext cx="746630" cy="746630"/>
            <a:chOff x="0" y="0"/>
            <a:chExt cx="995507" cy="99550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5507" cy="995507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77960" y="415648"/>
              <a:ext cx="439586" cy="164210"/>
              <a:chOff x="0" y="0"/>
              <a:chExt cx="1149116" cy="4292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5080"/>
                <a:ext cx="1149116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149116" h="434340">
                    <a:moveTo>
                      <a:pt x="1131336" y="187960"/>
                    </a:moveTo>
                    <a:lnTo>
                      <a:pt x="869716" y="11430"/>
                    </a:lnTo>
                    <a:cubicBezTo>
                      <a:pt x="851936" y="0"/>
                      <a:pt x="829076" y="3810"/>
                      <a:pt x="816376" y="21590"/>
                    </a:cubicBezTo>
                    <a:cubicBezTo>
                      <a:pt x="804946" y="39370"/>
                      <a:pt x="808756" y="62230"/>
                      <a:pt x="826536" y="74930"/>
                    </a:cubicBezTo>
                    <a:lnTo>
                      <a:pt x="985286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985286" y="257810"/>
                    </a:lnTo>
                    <a:lnTo>
                      <a:pt x="826536" y="364490"/>
                    </a:lnTo>
                    <a:cubicBezTo>
                      <a:pt x="808756" y="375920"/>
                      <a:pt x="804946" y="400050"/>
                      <a:pt x="816376" y="417830"/>
                    </a:cubicBezTo>
                    <a:cubicBezTo>
                      <a:pt x="823996" y="429260"/>
                      <a:pt x="835426" y="434340"/>
                      <a:pt x="848126" y="434340"/>
                    </a:cubicBezTo>
                    <a:cubicBezTo>
                      <a:pt x="855746" y="434340"/>
                      <a:pt x="863366" y="431800"/>
                      <a:pt x="869716" y="427990"/>
                    </a:cubicBezTo>
                    <a:lnTo>
                      <a:pt x="1132606" y="251460"/>
                    </a:lnTo>
                    <a:cubicBezTo>
                      <a:pt x="1142766" y="243840"/>
                      <a:pt x="1149116" y="232410"/>
                      <a:pt x="1149116" y="219710"/>
                    </a:cubicBezTo>
                    <a:cubicBezTo>
                      <a:pt x="1149116" y="207010"/>
                      <a:pt x="1142766" y="195580"/>
                      <a:pt x="1131336" y="18796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14110F"/>
                </a:solidFill>
                <a:latin typeface="Carmen Sans Bold"/>
              </a:rPr>
              <a:t>Agenda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63696" y="5506961"/>
            <a:ext cx="3706870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14110F"/>
                </a:solidFill>
                <a:latin typeface="Public Sans"/>
              </a:rPr>
              <a:t>My Journey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3696" y="3617831"/>
            <a:ext cx="3706870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14110F"/>
                </a:solidFill>
                <a:latin typeface="Public Sans"/>
              </a:rPr>
              <a:t>What does IIBA say?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3696" y="7396084"/>
            <a:ext cx="4061504" cy="42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 dirty="0">
                <a:solidFill>
                  <a:srgbClr val="14110F"/>
                </a:solidFill>
                <a:latin typeface="Public Sans"/>
              </a:rPr>
              <a:t>AAC Study Group @SVC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0200" y="3547661"/>
            <a:ext cx="89260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>
                <a:solidFill>
                  <a:srgbClr val="00B0EB"/>
                </a:solidFill>
                <a:latin typeface="Public Sans Bold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10200" y="5436786"/>
            <a:ext cx="89260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00B0EB"/>
                </a:solidFill>
                <a:latin typeface="Public Sans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10200" y="7325911"/>
            <a:ext cx="89260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>
                <a:solidFill>
                  <a:srgbClr val="00B0EB"/>
                </a:solidFill>
                <a:latin typeface="Public Sans Bold"/>
              </a:rPr>
              <a:t>03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6150" y="5382562"/>
            <a:ext cx="746630" cy="746630"/>
            <a:chOff x="0" y="0"/>
            <a:chExt cx="995507" cy="995507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5507" cy="995507"/>
            </a:xfrm>
            <a:prstGeom prst="rect">
              <a:avLst/>
            </a:prstGeom>
          </p:spPr>
        </p:pic>
        <p:grpSp>
          <p:nvGrpSpPr>
            <p:cNvPr id="22" name="Group 22"/>
            <p:cNvGrpSpPr/>
            <p:nvPr/>
          </p:nvGrpSpPr>
          <p:grpSpPr>
            <a:xfrm>
              <a:off x="277960" y="415648"/>
              <a:ext cx="439586" cy="164210"/>
              <a:chOff x="0" y="0"/>
              <a:chExt cx="1149116" cy="4292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-5080"/>
                <a:ext cx="1149116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149116" h="434340">
                    <a:moveTo>
                      <a:pt x="1131336" y="187960"/>
                    </a:moveTo>
                    <a:lnTo>
                      <a:pt x="869716" y="11430"/>
                    </a:lnTo>
                    <a:cubicBezTo>
                      <a:pt x="851936" y="0"/>
                      <a:pt x="829076" y="3810"/>
                      <a:pt x="816376" y="21590"/>
                    </a:cubicBezTo>
                    <a:cubicBezTo>
                      <a:pt x="804946" y="39370"/>
                      <a:pt x="808756" y="62230"/>
                      <a:pt x="826536" y="74930"/>
                    </a:cubicBezTo>
                    <a:lnTo>
                      <a:pt x="985286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985286" y="257810"/>
                    </a:lnTo>
                    <a:lnTo>
                      <a:pt x="826536" y="364490"/>
                    </a:lnTo>
                    <a:cubicBezTo>
                      <a:pt x="808756" y="375920"/>
                      <a:pt x="804946" y="400050"/>
                      <a:pt x="816376" y="417830"/>
                    </a:cubicBezTo>
                    <a:cubicBezTo>
                      <a:pt x="823996" y="429260"/>
                      <a:pt x="835426" y="434340"/>
                      <a:pt x="848126" y="434340"/>
                    </a:cubicBezTo>
                    <a:cubicBezTo>
                      <a:pt x="855746" y="434340"/>
                      <a:pt x="863366" y="431800"/>
                      <a:pt x="869716" y="427990"/>
                    </a:cubicBezTo>
                    <a:lnTo>
                      <a:pt x="1132606" y="251460"/>
                    </a:lnTo>
                    <a:cubicBezTo>
                      <a:pt x="1142766" y="243840"/>
                      <a:pt x="1149116" y="232410"/>
                      <a:pt x="1149116" y="219710"/>
                    </a:cubicBezTo>
                    <a:cubicBezTo>
                      <a:pt x="1149116" y="207010"/>
                      <a:pt x="1142766" y="195580"/>
                      <a:pt x="1131336" y="18796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1846150" y="7271683"/>
            <a:ext cx="746630" cy="746630"/>
            <a:chOff x="0" y="0"/>
            <a:chExt cx="995507" cy="995507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5507" cy="995507"/>
            </a:xfrm>
            <a:prstGeom prst="rect">
              <a:avLst/>
            </a:prstGeom>
          </p:spPr>
        </p:pic>
        <p:grpSp>
          <p:nvGrpSpPr>
            <p:cNvPr id="26" name="Group 26"/>
            <p:cNvGrpSpPr/>
            <p:nvPr/>
          </p:nvGrpSpPr>
          <p:grpSpPr>
            <a:xfrm>
              <a:off x="277960" y="415648"/>
              <a:ext cx="439586" cy="164210"/>
              <a:chOff x="0" y="0"/>
              <a:chExt cx="1149116" cy="42926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-5080"/>
                <a:ext cx="1149116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149116" h="434340">
                    <a:moveTo>
                      <a:pt x="1131336" y="187960"/>
                    </a:moveTo>
                    <a:lnTo>
                      <a:pt x="869716" y="11430"/>
                    </a:lnTo>
                    <a:cubicBezTo>
                      <a:pt x="851936" y="0"/>
                      <a:pt x="829076" y="3810"/>
                      <a:pt x="816376" y="21590"/>
                    </a:cubicBezTo>
                    <a:cubicBezTo>
                      <a:pt x="804946" y="39370"/>
                      <a:pt x="808756" y="62230"/>
                      <a:pt x="826536" y="74930"/>
                    </a:cubicBezTo>
                    <a:lnTo>
                      <a:pt x="985286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985286" y="257810"/>
                    </a:lnTo>
                    <a:lnTo>
                      <a:pt x="826536" y="364490"/>
                    </a:lnTo>
                    <a:cubicBezTo>
                      <a:pt x="808756" y="375920"/>
                      <a:pt x="804946" y="400050"/>
                      <a:pt x="816376" y="417830"/>
                    </a:cubicBezTo>
                    <a:cubicBezTo>
                      <a:pt x="823996" y="429260"/>
                      <a:pt x="835426" y="434340"/>
                      <a:pt x="848126" y="434340"/>
                    </a:cubicBezTo>
                    <a:cubicBezTo>
                      <a:pt x="855746" y="434340"/>
                      <a:pt x="863366" y="431800"/>
                      <a:pt x="869716" y="427990"/>
                    </a:cubicBezTo>
                    <a:lnTo>
                      <a:pt x="1132606" y="251460"/>
                    </a:lnTo>
                    <a:cubicBezTo>
                      <a:pt x="1142766" y="243840"/>
                      <a:pt x="1149116" y="232410"/>
                      <a:pt x="1149116" y="219710"/>
                    </a:cubicBezTo>
                    <a:cubicBezTo>
                      <a:pt x="1149116" y="207010"/>
                      <a:pt x="1142766" y="195580"/>
                      <a:pt x="1131336" y="18796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35046050" cy="18799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76400" y="4381500"/>
            <a:ext cx="154686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66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6600" dirty="0">
                <a:solidFill>
                  <a:srgbClr val="14110F"/>
                </a:solidFill>
                <a:latin typeface="Carmen Sans Bold"/>
              </a:rPr>
              <a:t> What does IIBA say? </a:t>
            </a:r>
            <a:endParaRPr lang="en-US" sz="6768" dirty="0">
              <a:solidFill>
                <a:srgbClr val="05132D"/>
              </a:solidFill>
              <a:latin typeface="Carmen Sans"/>
            </a:endParaRPr>
          </a:p>
        </p:txBody>
      </p:sp>
    </p:spTree>
    <p:extLst>
      <p:ext uri="{BB962C8B-B14F-4D97-AF65-F5344CB8AC3E}">
        <p14:creationId xmlns:p14="http://schemas.microsoft.com/office/powerpoint/2010/main" val="72357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IIBA Certifications Overview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Purpose of IIBA Certifications</a:t>
            </a:r>
          </a:p>
          <a:p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Core Business Analysis Certifications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ECBA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CCBA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CBAP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Specialized Business Analysis Certifications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AAC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CBDA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CCA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CPOA</a:t>
            </a:r>
          </a:p>
        </p:txBody>
      </p:sp>
    </p:spTree>
    <p:extLst>
      <p:ext uri="{BB962C8B-B14F-4D97-AF65-F5344CB8AC3E}">
        <p14:creationId xmlns:p14="http://schemas.microsoft.com/office/powerpoint/2010/main" val="29448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Agile Analysis Certification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Competency based</a:t>
            </a:r>
          </a:p>
          <a:p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Do you have an Agile Mindset?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Who is this certification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IIBA Annual Business Analysis Salary Survey</a:t>
            </a:r>
          </a:p>
        </p:txBody>
      </p:sp>
    </p:spTree>
    <p:extLst>
      <p:ext uri="{BB962C8B-B14F-4D97-AF65-F5344CB8AC3E}">
        <p14:creationId xmlns:p14="http://schemas.microsoft.com/office/powerpoint/2010/main" val="41393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Agile Extension BABOK Guide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BABOK Guide Version 3 </a:t>
            </a:r>
            <a:r>
              <a:rPr lang="en-US" sz="4000" i="1" dirty="0">
                <a:latin typeface="Public Sans" panose="020B0604020202020204" charset="0"/>
              </a:rPr>
              <a:t>versus</a:t>
            </a:r>
            <a:r>
              <a:rPr lang="en-US" sz="4000" dirty="0">
                <a:latin typeface="Public Sans" panose="020B0604020202020204" charset="0"/>
              </a:rPr>
              <a:t> Agile Extension Version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Agile Business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Agile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Three Horizons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Strategy, Initiative &amp; Delivery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24 Techniques</a:t>
            </a:r>
          </a:p>
        </p:txBody>
      </p:sp>
    </p:spTree>
    <p:extLst>
      <p:ext uri="{BB962C8B-B14F-4D97-AF65-F5344CB8AC3E}">
        <p14:creationId xmlns:p14="http://schemas.microsoft.com/office/powerpoint/2010/main" val="13098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AAC Exam Information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Ability to answer questions focused on real world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85 multiple choice – 2 hours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Agile Mindset (30%)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Strategy Horizon (10%)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Initiative Horizon (25%)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Delivery Horizon (35%)</a:t>
            </a:r>
          </a:p>
        </p:txBody>
      </p:sp>
    </p:spTree>
    <p:extLst>
      <p:ext uri="{BB962C8B-B14F-4D97-AF65-F5344CB8AC3E}">
        <p14:creationId xmlns:p14="http://schemas.microsoft.com/office/powerpoint/2010/main" val="1553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Certification Process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Step 1: Purchase the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Step 2: Complete the Attestations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Step 3: Schedule and Take the Exam</a:t>
            </a:r>
          </a:p>
        </p:txBody>
      </p:sp>
    </p:spTree>
    <p:extLst>
      <p:ext uri="{BB962C8B-B14F-4D97-AF65-F5344CB8AC3E}">
        <p14:creationId xmlns:p14="http://schemas.microsoft.com/office/powerpoint/2010/main" val="6071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00B0F0"/>
                </a:solidFill>
                <a:latin typeface="Carmen Sans Bold"/>
              </a:rPr>
              <a:t>01</a:t>
            </a:r>
            <a:r>
              <a:rPr lang="en-US" sz="7000" dirty="0">
                <a:solidFill>
                  <a:srgbClr val="14110F"/>
                </a:solidFill>
                <a:latin typeface="Carmen Sans Bold"/>
              </a:rPr>
              <a:t> Application and Exam Fees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2832C0-DD80-9563-7D49-3D9FBE5C91D3}"/>
              </a:ext>
            </a:extLst>
          </p:cNvPr>
          <p:cNvSpPr txBox="1"/>
          <p:nvPr/>
        </p:nvSpPr>
        <p:spPr>
          <a:xfrm>
            <a:off x="1028700" y="2400300"/>
            <a:ext cx="16192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Application Fee $0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Exam Fee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Corporate Member $225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Individual Member $250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Non-Member $400</a:t>
            </a:r>
          </a:p>
          <a:p>
            <a:endParaRPr lang="en-US" sz="3200" dirty="0">
              <a:latin typeface="Public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ublic Sans" panose="020B0604020202020204" charset="0"/>
              </a:rPr>
              <a:t>Exam Re-Write Fee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Member $195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Public Sans" panose="020B0604020202020204" charset="0"/>
              </a:rPr>
              <a:t>Non-Member $350</a:t>
            </a:r>
          </a:p>
        </p:txBody>
      </p:sp>
    </p:spTree>
    <p:extLst>
      <p:ext uri="{BB962C8B-B14F-4D97-AF65-F5344CB8AC3E}">
        <p14:creationId xmlns:p14="http://schemas.microsoft.com/office/powerpoint/2010/main" val="1223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FB6A3CB93564E8E379999BE507691" ma:contentTypeVersion="14" ma:contentTypeDescription="Create a new document." ma:contentTypeScope="" ma:versionID="f82f97f541e106d17e913ae9470fcdaf">
  <xsd:schema xmlns:xsd="http://www.w3.org/2001/XMLSchema" xmlns:xs="http://www.w3.org/2001/XMLSchema" xmlns:p="http://schemas.microsoft.com/office/2006/metadata/properties" xmlns:ns2="f5972679-026d-46fb-86df-78e988084158" xmlns:ns3="a701d260-e0b8-4753-ba11-ec54b0812f54" targetNamespace="http://schemas.microsoft.com/office/2006/metadata/properties" ma:root="true" ma:fieldsID="70f2247e214acf29fad3db23da4140ac" ns2:_="" ns3:_="">
    <xsd:import namespace="f5972679-026d-46fb-86df-78e988084158"/>
    <xsd:import namespace="a701d260-e0b8-4753-ba11-ec54b0812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72679-026d-46fb-86df-78e9880841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cf3b1c-d2f6-4e1c-a182-2628fd60b7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1d260-e0b8-4753-ba11-ec54b0812f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3bbb80-cc41-4e32-9588-2ef64acf5132}" ma:internalName="TaxCatchAll" ma:showField="CatchAllData" ma:web="a701d260-e0b8-4753-ba11-ec54b0812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01d260-e0b8-4753-ba11-ec54b0812f54" xsi:nil="true"/>
    <lcf76f155ced4ddcb4097134ff3c332f xmlns="f5972679-026d-46fb-86df-78e9880841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0E782-5027-4BFC-89E3-180E78521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FA60C-0662-4EC2-9BBB-C8CA3D3D4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972679-026d-46fb-86df-78e988084158"/>
    <ds:schemaRef ds:uri="a701d260-e0b8-4753-ba11-ec54b0812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D102C-99E9-41E5-9301-AD4D9943B755}">
  <ds:schemaRefs>
    <ds:schemaRef ds:uri="http://schemas.microsoft.com/office/2006/metadata/properties"/>
    <ds:schemaRef ds:uri="http://schemas.microsoft.com/office/infopath/2007/PartnerControls"/>
    <ds:schemaRef ds:uri="a701d260-e0b8-4753-ba11-ec54b0812f54"/>
    <ds:schemaRef ds:uri="f5972679-026d-46fb-86df-78e9880841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483</Words>
  <Application>Microsoft Office PowerPoint</Application>
  <PresentationFormat>Custom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Carmen Sans Bold</vt:lpstr>
      <vt:lpstr>Carmen Sans</vt:lpstr>
      <vt:lpstr>Public Sans Bold</vt:lpstr>
      <vt:lpstr>Public Sans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Jill Parish</dc:creator>
  <cp:lastModifiedBy>Steve Hewitt</cp:lastModifiedBy>
  <cp:revision>7</cp:revision>
  <dcterms:created xsi:type="dcterms:W3CDTF">2006-08-16T00:00:00Z</dcterms:created>
  <dcterms:modified xsi:type="dcterms:W3CDTF">2023-08-17T16:45:47Z</dcterms:modified>
  <dc:identifier>DAFT7fE6JAY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0x010100080FB6A3CB93564E8E379999BE507691</vt:lpwstr>
  </property>
  <property fmtid="{D5CDD505-2E9C-101B-9397-08002B2CF9AE}" pid="3" name="MediaServiceImageTags">
    <vt:lpwstr/>
  </property>
</Properties>
</file>